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4" r:id="rId5"/>
    <p:sldId id="263" r:id="rId6"/>
    <p:sldId id="267" r:id="rId7"/>
    <p:sldId id="268" r:id="rId8"/>
    <p:sldId id="269" r:id="rId9"/>
    <p:sldId id="270" r:id="rId10"/>
    <p:sldId id="272" r:id="rId11"/>
    <p:sldId id="266" r:id="rId12"/>
    <p:sldId id="27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8"/>
    <a:srgbClr val="F2A900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BD66-958F-D84D-AFC9-5DE183D31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DAA4E-435C-9D4E-954F-29CF7009C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D0BD-7AD8-DC42-BB93-014028C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6EBF-28EE-4643-BA2E-28377E0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0036-9B16-E94D-8962-2DA617F6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C8DB-D79A-3A45-89D5-88409CA1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AB7FD-47CD-CE47-A80C-50617FCAB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5677-B313-3441-ACB8-E0BA8B2B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01CC-97C9-EB4A-BF31-467EB9C0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14CF-E637-2346-8DFA-54B11B49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FB278-D634-8745-9F05-8C8E5DB47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2A0F1-5D6C-B74A-9A0A-CB863B01C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0197-4C38-8E47-B2D3-B85F2ACD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CCCE-19CB-7C49-BBE7-9F42FB1C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56B37-C9AE-4A4F-B96F-E29E9FE0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ADF9-7101-3A49-9D55-117F915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61E8-28B6-264C-B15F-187A41CC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58ED-EBAA-7848-833C-70085F7B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7D7F0-0E41-9E4B-BA32-2D10D2EC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953C-0B02-6344-863A-FB282C02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0072-83A6-334C-89AD-1A8DBA4C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0A035-35E4-634E-8AC2-0E1D9FCE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8288-B87D-3848-9F0A-DBF3B63A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1397A-5621-C94C-9DEB-4F2E5CDA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5A62-2E19-3E45-843E-CDE9C5E9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A9E4-60D2-5048-BD50-8C484CD2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084D-380A-3D40-9C17-FA62D06D2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61C2C-0C10-6F47-B3C8-54AB5BCEA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396FF-03F8-6249-9583-08923D5A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AAB9E-D59B-A041-A290-C0483B2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A10CA-CAB6-104A-AAE6-39B6BB2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FAB5-F740-D64C-B990-90C79E01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F4DD7-DEA9-854C-A6A3-0AD80CD5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748AA-E511-0445-BBFE-3A8B746E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727BA-0878-6445-B0F7-70F2AB994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729BA-1380-8542-B821-34173625F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27942-984E-B446-AE86-5A06B7D0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D544B-F6BF-984D-844B-741C12F7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5CEAE-0FB8-494F-924F-90E9ED4E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67D8-220C-E943-8789-453DE48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FF014-DA8A-F343-AEA7-AEDEAE23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5F670-AD87-B144-B56E-D72F6731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38F60-5C9D-CA46-BCA2-DAA31E39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006E5-A4FB-6F43-88A9-63BCE630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A982C-9BAC-CF44-98F9-8CE6499C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F832-360F-BF41-A436-D1A942C4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3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C02A-953B-BD4E-B1F3-5ADCBAE9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B275-DD4F-5E43-B440-A4BBF8BB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596FA-AE2B-3144-9DC5-325542E4C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B941-C56B-934D-A3B4-4BD0A087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7C24C-0A22-5346-8107-8814EB45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9CCC3-A090-7040-B049-0AD59CD0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D423-BFD3-5142-A32F-646B46FD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0D2D9-9A1B-BE45-A70A-77EC25F2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C4CA6-539F-8245-8250-CE6306A73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FB597-F247-5541-9BD0-6C67DBC4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A82C6-1F93-E94A-8031-C8690121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8532A-4CC3-A64C-A6A9-FC8B38F9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27B3E-713E-814B-8CB1-0DDB4A5F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A453-7729-2D45-8BED-40888FA0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3066-9304-624B-9293-B62946F50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A0D0-3B1C-014A-ABF3-C68BC4AD0E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F1809-1110-0B41-8073-ED546146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5C70-0AA8-2945-A05A-CCCB1E872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35CD-E909-D042-AB76-32A83A8D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uronsss@uwo.ca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ervices.uwo.ca/secure/oneexperience/WesternOne/" TargetMode="External"/><Relationship Id="rId2" Type="http://schemas.openxmlformats.org/officeDocument/2006/relationships/hyperlink" Target="https://wts.uwo.ca/identity/identities_and_access/identities_new_stud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ronatwestern.ca/future-students/soar-academic-registration/" TargetMode="External"/><Relationship Id="rId7" Type="http://schemas.openxmlformats.org/officeDocument/2006/relationships/hyperlink" Target="https://huronatwestern.ca/student-life/student-services/academic-advising/faq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aftmyschedule.uwo.ca/login.cfm" TargetMode="External"/><Relationship Id="rId5" Type="http://schemas.openxmlformats.org/officeDocument/2006/relationships/hyperlink" Target="https://studentservices.uwo.ca/secure/timetables/mastertt/ttindex.cfm" TargetMode="External"/><Relationship Id="rId4" Type="http://schemas.openxmlformats.org/officeDocument/2006/relationships/hyperlink" Target="https://www.westerncalendar.uwo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ervices.uwo.ca/secure/oneexperience/WesternOne/" TargetMode="External"/><Relationship Id="rId2" Type="http://schemas.openxmlformats.org/officeDocument/2006/relationships/hyperlink" Target="https://draftmyschedule.uwo.ca/login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1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, light, day, distance&#10;&#10;Description automatically generated">
            <a:extLst>
              <a:ext uri="{FF2B5EF4-FFF2-40B4-BE49-F238E27FC236}">
                <a16:creationId xmlns:a16="http://schemas.microsoft.com/office/drawing/2014/main" id="{56213B90-B927-7A41-A5D9-495DE01B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FC17707-087D-4B44-A0C5-3BF4B01DA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65" y="921700"/>
            <a:ext cx="9617912" cy="1143076"/>
          </a:xfrm>
        </p:spPr>
        <p:txBody>
          <a:bodyPr>
            <a:noAutofit/>
          </a:bodyPr>
          <a:lstStyle/>
          <a:p>
            <a:pPr algn="l"/>
            <a:r>
              <a:rPr lang="en-US" sz="5400" b="1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Your Guide to Course Registration</a:t>
            </a:r>
          </a:p>
          <a:p>
            <a:pPr algn="l"/>
            <a:endParaRPr lang="en-US" sz="4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D00AAFC7-C0E5-654A-8CA2-BA66DD69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086" y="3066957"/>
            <a:ext cx="1671544" cy="21915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1A4A29-0724-8B47-9454-69F1F4E9ED09}"/>
              </a:ext>
            </a:extLst>
          </p:cNvPr>
          <p:cNvCxnSpPr>
            <a:cxnSpLocks/>
          </p:cNvCxnSpPr>
          <p:nvPr/>
        </p:nvCxnSpPr>
        <p:spPr>
          <a:xfrm flipV="1">
            <a:off x="532126" y="2"/>
            <a:ext cx="0" cy="25735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E92A4-C25E-1340-9B76-DD01B00D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629" y="5716269"/>
            <a:ext cx="3971303" cy="6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4" y="372496"/>
            <a:ext cx="10312855" cy="6472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Attend a Virtual Academic Registration Session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5" y="1268361"/>
            <a:ext cx="11659876" cy="5589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000" b="1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0"/>
            <a:ext cx="0" cy="5534396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4568"/>
              </p:ext>
            </p:extLst>
          </p:nvPr>
        </p:nvGraphicFramePr>
        <p:xfrm>
          <a:off x="3928745" y="1097562"/>
          <a:ext cx="3956772" cy="380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772">
                  <a:extLst>
                    <a:ext uri="{9D8B030D-6E8A-4147-A177-3AD203B41FA5}">
                      <a16:colId xmlns:a16="http://schemas.microsoft.com/office/drawing/2014/main" val="3350103313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</a:rPr>
                        <a:t>Date &amp; Time</a:t>
                      </a:r>
                      <a:endParaRPr lang="en-C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122537"/>
                  </a:ext>
                </a:extLst>
              </a:tr>
              <a:tr h="8613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Tuesday June 14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PM EST / 5 PM GMT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84905"/>
                  </a:ext>
                </a:extLst>
              </a:tr>
              <a:tr h="853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Tuesday June 21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  <a:br>
                        <a:rPr lang="en-CA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8:30 AM EST/ 12:30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PM GMT</a:t>
                      </a:r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77751"/>
                  </a:ext>
                </a:extLst>
              </a:tr>
              <a:tr h="82715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Tuesday June 28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10:00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AM EST /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2:00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PM GMT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53004"/>
                  </a:ext>
                </a:extLst>
              </a:tr>
              <a:tr h="78043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Tuesday July 5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8:30 AM EST / 12:30 PM GMT</a:t>
                      </a:r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5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2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-627320"/>
            <a:ext cx="12192000" cy="74853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85" y="721303"/>
            <a:ext cx="6537280" cy="64724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C00000"/>
                </a:solidFill>
                <a:cs typeface="Arial" panose="020B0604020202020204" pitchFamily="34" charset="0"/>
              </a:rPr>
              <a:t>CONTACT </a:t>
            </a:r>
            <a:r>
              <a:rPr lang="en-US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US</a:t>
            </a:r>
            <a:endParaRPr lang="en-US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5" y="1514169"/>
            <a:ext cx="11532055" cy="13863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If you have any questions or would like to connect with your Academic Advisor,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2000" dirty="0" smtClean="0"/>
              <a:t>please reach out to Huron Student Support Services </a:t>
            </a:r>
            <a:r>
              <a:rPr lang="en-CA" sz="2000" dirty="0" smtClean="0">
                <a:hlinkClick r:id="rId3"/>
              </a:rPr>
              <a:t>huronsss@uwo.ca</a:t>
            </a:r>
            <a:r>
              <a:rPr lang="en-CA" sz="2000" dirty="0" smtClean="0"/>
              <a:t> </a:t>
            </a:r>
            <a:endParaRPr lang="en-CA" sz="2000" dirty="0"/>
          </a:p>
          <a:p>
            <a:pPr marL="0" indent="0">
              <a:lnSpc>
                <a:spcPct val="100000"/>
              </a:lnSpc>
              <a:buNone/>
            </a:pPr>
            <a:endParaRPr lang="en-CA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2"/>
            <a:ext cx="0" cy="4722469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9339929-1F65-5442-BFA5-F8A146D2A0F2}"/>
              </a:ext>
            </a:extLst>
          </p:cNvPr>
          <p:cNvSpPr txBox="1">
            <a:spLocks/>
          </p:cNvSpPr>
          <p:nvPr/>
        </p:nvSpPr>
        <p:spPr>
          <a:xfrm>
            <a:off x="532126" y="1651820"/>
            <a:ext cx="11173075" cy="101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2000" dirty="0"/>
              <a:t/>
            </a:r>
            <a:br>
              <a:rPr lang="en-CA" sz="2000" dirty="0"/>
            </a:br>
            <a:endParaRPr lang="en-CA" sz="2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1307689" y="4292239"/>
            <a:ext cx="47588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/>
            </a:r>
            <a:br>
              <a:rPr lang="en-CA" dirty="0"/>
            </a:br>
            <a:endParaRPr lang="en-CA" sz="2000" b="1" dirty="0"/>
          </a:p>
        </p:txBody>
      </p:sp>
      <p:pic>
        <p:nvPicPr>
          <p:cNvPr id="21" name="Picture 2" descr="https://huronatwestern.ca/sites/default/files/2018-07/BettyCamarinha_Cont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27" y="28923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huronatwestern.ca/sites/default/files/2018-07/LaurenHogg_Conta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96" y="29005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huronatwestern.ca/sites/default/files/2018-07/LauraSedgwick_Conta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65" y="29005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29133" y="4972244"/>
            <a:ext cx="1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Katie Benko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34566" y="4972244"/>
            <a:ext cx="1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Lauren Hogg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23501" y="4972244"/>
            <a:ext cx="1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Laura Sedgwick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86690" y="4972244"/>
            <a:ext cx="18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Betty Camarinha</a:t>
            </a:r>
            <a:endParaRPr lang="en-US" dirty="0"/>
          </a:p>
        </p:txBody>
      </p:sp>
      <p:pic>
        <p:nvPicPr>
          <p:cNvPr id="19" name="Picture 6" descr="Katie Ben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34" y="2900517"/>
            <a:ext cx="183935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9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CA9E4F-F5AF-0C44-807E-CB0E6D76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6" y="1189191"/>
            <a:ext cx="6621464" cy="5405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Submit Study Permit Application ASAP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Book your flights to arrive on August 28</a:t>
            </a:r>
            <a:r>
              <a:rPr lang="en-US" baseline="30000" dirty="0" smtClean="0"/>
              <a:t>th</a:t>
            </a:r>
            <a:r>
              <a:rPr lang="en-US" dirty="0" smtClean="0"/>
              <a:t> at Toronto Pearson Int’l Airport (YYZ) and submit Mandatory Arrival Plan Form as soon as your flight is booked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Attend International Summer Orientation (Virtual) on June 25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or July 4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Submit final grades/transcript to the Admissions </a:t>
            </a:r>
            <a:r>
              <a:rPr lang="en-US" dirty="0"/>
              <a:t>O</a:t>
            </a:r>
            <a:r>
              <a:rPr lang="en-US" dirty="0" smtClean="0"/>
              <a:t>ffice when available 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99C662-6720-2144-A3BD-2334D631DB08}"/>
              </a:ext>
            </a:extLst>
          </p:cNvPr>
          <p:cNvCxnSpPr>
            <a:cxnSpLocks/>
          </p:cNvCxnSpPr>
          <p:nvPr/>
        </p:nvCxnSpPr>
        <p:spPr>
          <a:xfrm flipV="1">
            <a:off x="532126" y="1"/>
            <a:ext cx="0" cy="4920342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1A01686-251C-5C42-A63D-E448FA197186}"/>
              </a:ext>
            </a:extLst>
          </p:cNvPr>
          <p:cNvSpPr txBox="1">
            <a:spLocks/>
          </p:cNvSpPr>
          <p:nvPr/>
        </p:nvSpPr>
        <p:spPr>
          <a:xfrm>
            <a:off x="532126" y="324465"/>
            <a:ext cx="6786545" cy="82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</a:rPr>
              <a:t>Other Important Next Steps</a:t>
            </a:r>
            <a:endParaRPr lang="en-US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8357AC5-E8A6-6D48-973E-53C3D26E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89" y="0"/>
            <a:ext cx="456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422" y="6202607"/>
            <a:ext cx="4736853" cy="360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100" b="1" dirty="0" err="1"/>
              <a:t>huronatwestern.ca</a:t>
            </a:r>
            <a:r>
              <a:rPr lang="en-CA" sz="2100" b="1" dirty="0"/>
              <a:t>  </a:t>
            </a:r>
            <a:r>
              <a:rPr lang="en-CA" sz="2100" b="1" dirty="0">
                <a:solidFill>
                  <a:srgbClr val="E31838"/>
                </a:solidFill>
              </a:rPr>
              <a:t>|</a:t>
            </a:r>
            <a:r>
              <a:rPr lang="en-CA" sz="2100" b="1" dirty="0"/>
              <a:t>  @</a:t>
            </a:r>
            <a:r>
              <a:rPr lang="en-CA" sz="2100" b="1" dirty="0" err="1"/>
              <a:t>huronatwestern</a:t>
            </a:r>
            <a:endParaRPr lang="en-CA" sz="2100" dirty="0"/>
          </a:p>
        </p:txBody>
      </p:sp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1506668B-1590-C64C-8A28-290F4354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" t="26379" r="617" b="3636"/>
          <a:stretch/>
        </p:blipFill>
        <p:spPr>
          <a:xfrm>
            <a:off x="2417272" y="-2762273"/>
            <a:ext cx="7357456" cy="7038437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F6422DF-D634-094F-A5A7-8DFC9770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81" y="1990123"/>
            <a:ext cx="2514600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EB9E43-548A-F644-8011-54DA1087B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723" y="6204520"/>
            <a:ext cx="360436" cy="360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DAA19D-61E4-2F49-8848-7492C6A87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607" y="6204520"/>
            <a:ext cx="360436" cy="3604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419F-30F7-364D-8767-2C26F9CAC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219" y="6204520"/>
            <a:ext cx="360436" cy="3604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0C9C8C-AE2D-6849-AA95-37F3EF1F4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831" y="6204519"/>
            <a:ext cx="360436" cy="3604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403B63-3178-0D4E-B006-AF040C270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440" y="6204518"/>
            <a:ext cx="360436" cy="3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CA9E4F-F5AF-0C44-807E-CB0E6D76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6" y="1514168"/>
            <a:ext cx="6694584" cy="504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To Get started…</a:t>
            </a:r>
          </a:p>
          <a:p>
            <a:pPr marL="0" indent="0">
              <a:buNone/>
            </a:pPr>
            <a:endParaRPr lang="en-US" sz="800" i="1" dirty="0" smtClean="0"/>
          </a:p>
          <a:p>
            <a:r>
              <a:rPr lang="en-US" dirty="0" smtClean="0"/>
              <a:t>Set up your Western Identity &amp; Email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wts.uwo.ca/identity/identities_and_access/identities_new_student.html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Western ONEcard </a:t>
            </a:r>
          </a:p>
          <a:p>
            <a:pPr marL="0" indent="0">
              <a:buNone/>
            </a:pPr>
            <a:r>
              <a:rPr lang="en-US" dirty="0" smtClean="0"/>
              <a:t>Log into </a:t>
            </a:r>
            <a:r>
              <a:rPr lang="en-US" dirty="0">
                <a:hlinkClick r:id="rId3"/>
              </a:rPr>
              <a:t>Student </a:t>
            </a:r>
            <a:r>
              <a:rPr lang="en-US" dirty="0" smtClean="0">
                <a:hlinkClick r:id="rId3"/>
              </a:rPr>
              <a:t>Center</a:t>
            </a:r>
            <a:r>
              <a:rPr lang="en-US" dirty="0" smtClean="0"/>
              <a:t>&gt;Western Links&gt;Western ONEcard Photo upload by August 2</a:t>
            </a:r>
            <a:r>
              <a:rPr lang="en-US" baseline="30000" dirty="0" smtClean="0"/>
              <a:t>nd</a:t>
            </a:r>
            <a:r>
              <a:rPr lang="en-US" dirty="0" smtClean="0"/>
              <a:t> to ensure your card can be issued to you on move in day!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99C662-6720-2144-A3BD-2334D631DB08}"/>
              </a:ext>
            </a:extLst>
          </p:cNvPr>
          <p:cNvCxnSpPr>
            <a:cxnSpLocks/>
          </p:cNvCxnSpPr>
          <p:nvPr/>
        </p:nvCxnSpPr>
        <p:spPr>
          <a:xfrm flipV="1">
            <a:off x="532126" y="1"/>
            <a:ext cx="0" cy="4920342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1A01686-251C-5C42-A63D-E448FA197186}"/>
              </a:ext>
            </a:extLst>
          </p:cNvPr>
          <p:cNvSpPr txBox="1">
            <a:spLocks/>
          </p:cNvSpPr>
          <p:nvPr/>
        </p:nvSpPr>
        <p:spPr>
          <a:xfrm>
            <a:off x="532126" y="589851"/>
            <a:ext cx="6786545" cy="64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Welcome to Huron!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8357AC5-E8A6-6D48-973E-53C3D26EF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589" y="0"/>
            <a:ext cx="456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5" y="675193"/>
            <a:ext cx="10312855" cy="6472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Summer Orientation and Academic Registration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5" y="1455174"/>
            <a:ext cx="11659876" cy="5402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000" b="1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https://huronatwestern.ca/future-students/soar-academic-registration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Links to prepare you for Course Registration: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Calendar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://www.westerncalendar.uwo.ca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Timetable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studentservices.uwo.ca/secure/timetables/mastertt/ttindex.cfm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Draft My Schedule Tool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draftmyschedule.uwo.ca/login.cfm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Advising FAQs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https://huronatwestern.ca/student-life/student-services/academic-advising/faq/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0"/>
            <a:ext cx="0" cy="5534396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7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6" y="592326"/>
            <a:ext cx="6814439" cy="6472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First Year Academic Experience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6" y="1709092"/>
            <a:ext cx="11492726" cy="3863975"/>
          </a:xfrm>
        </p:spPr>
        <p:txBody>
          <a:bodyPr>
            <a:normAutofit/>
          </a:bodyPr>
          <a:lstStyle/>
          <a:p>
            <a:r>
              <a:rPr lang="en-US" dirty="0"/>
              <a:t>General first-year program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take program prerequisites courses &amp; </a:t>
            </a:r>
            <a:r>
              <a:rPr lang="en-US" dirty="0" smtClean="0"/>
              <a:t>electives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Explore subjects that interest </a:t>
            </a:r>
            <a:r>
              <a:rPr lang="en-US" dirty="0" smtClean="0"/>
              <a:t>you</a:t>
            </a:r>
          </a:p>
          <a:p>
            <a:endParaRPr lang="en-US" dirty="0"/>
          </a:p>
          <a:p>
            <a:r>
              <a:rPr lang="en-US" dirty="0"/>
              <a:t>Keep your academic options open with at least two possible academic </a:t>
            </a:r>
            <a:r>
              <a:rPr lang="en-US" dirty="0" smtClean="0"/>
              <a:t>plans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Get involved in Huron’s rich extra-curricular and academic community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2"/>
            <a:ext cx="0" cy="5563890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7B7E35-0811-9D41-BF0C-621DBAA64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606377"/>
              </p:ext>
            </p:extLst>
          </p:nvPr>
        </p:nvGraphicFramePr>
        <p:xfrm>
          <a:off x="4658137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87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5" y="3429000"/>
            <a:ext cx="10628452" cy="6472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Number of Credits for a Degree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09" y="4076246"/>
            <a:ext cx="10575428" cy="2519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4-year Degree</a:t>
            </a:r>
          </a:p>
          <a:p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20.0 credits required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Option 1: Each year take 5.0 courses = 4 years</a:t>
            </a:r>
          </a:p>
          <a:p>
            <a:pPr marL="0" indent="0">
              <a:buNone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Option 2: Take reduced course load and/or courses in summer terms = +/- 4 years</a:t>
            </a:r>
          </a:p>
          <a:p>
            <a:endParaRPr lang="en-CA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3- year Degree</a:t>
            </a:r>
          </a:p>
          <a:p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15.0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credits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</a:p>
          <a:p>
            <a:pPr marL="0" indent="0">
              <a:buNone/>
            </a:pPr>
            <a:endParaRPr lang="en-CA" sz="2000" b="1" dirty="0">
              <a:latin typeface="+mj-lt"/>
            </a:endParaRP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4" name="Picture 3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286D8F1E-23C1-AA4D-A3F7-1577E8C0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" t="35871" r="5658" b="22462"/>
          <a:stretch/>
        </p:blipFill>
        <p:spPr>
          <a:xfrm>
            <a:off x="532126" y="0"/>
            <a:ext cx="11123308" cy="3429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1"/>
            <a:ext cx="0" cy="6199321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9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6" y="592326"/>
            <a:ext cx="6814439" cy="64724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Registering for your Courses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6" y="1445342"/>
            <a:ext cx="11492726" cy="515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+mj-lt"/>
                <a:cs typeface="Calibri" panose="020F0502020204030204" pitchFamily="34" charset="0"/>
              </a:rPr>
              <a:t>Full-time status: 3.5 – 5.0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courses</a:t>
            </a:r>
          </a:p>
          <a:p>
            <a:pPr marL="0" indent="0">
              <a:buNone/>
            </a:pPr>
            <a:endParaRPr lang="en-CA" sz="8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+mj-lt"/>
                <a:cs typeface="Calibri" panose="020F0502020204030204" pitchFamily="34" charset="0"/>
              </a:rPr>
              <a:t>0.5 courses/credits = one semester course</a:t>
            </a:r>
          </a:p>
          <a:p>
            <a:pPr marL="0" indent="0">
              <a:buNone/>
            </a:pPr>
            <a:endParaRPr lang="en-CA" sz="800" b="1" strike="sngStrike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+mj-lt"/>
                <a:cs typeface="Calibri" panose="020F0502020204030204" pitchFamily="34" charset="0"/>
              </a:rPr>
              <a:t>1.0 </a:t>
            </a:r>
            <a:r>
              <a:rPr lang="en-CA" b="1" dirty="0">
                <a:latin typeface="+mj-lt"/>
                <a:cs typeface="Calibri" panose="020F0502020204030204" pitchFamily="34" charset="0"/>
              </a:rPr>
              <a:t>courses/credits = full year course</a:t>
            </a:r>
          </a:p>
          <a:p>
            <a:pPr marL="0" indent="0">
              <a:buNone/>
            </a:pPr>
            <a:endParaRPr lang="en-CA" sz="8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+mj-lt"/>
                <a:cs typeface="Calibri" panose="020F0502020204030204" pitchFamily="34" charset="0"/>
              </a:rPr>
              <a:t>5.0 1000 level courses must be completed</a:t>
            </a:r>
          </a:p>
          <a:p>
            <a:pPr marL="0" indent="0">
              <a:buNone/>
            </a:pPr>
            <a:endParaRPr lang="en-CA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+mj-lt"/>
                <a:cs typeface="Calibri" panose="020F0502020204030204" pitchFamily="34" charset="0"/>
              </a:rPr>
              <a:t>Full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academic year </a:t>
            </a:r>
            <a:r>
              <a:rPr lang="en-CA" b="1" dirty="0">
                <a:latin typeface="+mj-lt"/>
                <a:cs typeface="Calibri" panose="020F0502020204030204" pitchFamily="34" charset="0"/>
              </a:rPr>
              <a:t>= September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8, 2022 to April 30, 2023</a:t>
            </a:r>
            <a:endParaRPr lang="en-CA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+mj-lt"/>
                <a:cs typeface="Calibri" panose="020F0502020204030204" pitchFamily="34" charset="0"/>
              </a:rPr>
              <a:t>Fall </a:t>
            </a:r>
            <a:r>
              <a:rPr lang="en-CA" b="1" dirty="0">
                <a:latin typeface="+mj-lt"/>
                <a:cs typeface="Calibri" panose="020F0502020204030204" pitchFamily="34" charset="0"/>
              </a:rPr>
              <a:t>term =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September 8, 2022 </a:t>
            </a:r>
            <a:r>
              <a:rPr lang="en-CA" b="1" dirty="0">
                <a:latin typeface="+mj-lt"/>
                <a:cs typeface="Calibri" panose="020F0502020204030204" pitchFamily="34" charset="0"/>
              </a:rPr>
              <a:t>to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December 22, 2022</a:t>
            </a:r>
            <a:endParaRPr lang="en-CA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+mj-lt"/>
                <a:cs typeface="Calibri" panose="020F0502020204030204" pitchFamily="34" charset="0"/>
              </a:rPr>
              <a:t>Winter </a:t>
            </a:r>
            <a:r>
              <a:rPr lang="en-CA" b="1" dirty="0">
                <a:latin typeface="+mj-lt"/>
                <a:cs typeface="Calibri" panose="020F0502020204030204" pitchFamily="34" charset="0"/>
              </a:rPr>
              <a:t>term = January </a:t>
            </a:r>
            <a:r>
              <a:rPr lang="en-CA" b="1" dirty="0" smtClean="0">
                <a:latin typeface="+mj-lt"/>
                <a:cs typeface="Calibri" panose="020F0502020204030204" pitchFamily="34" charset="0"/>
              </a:rPr>
              <a:t>9, 2023 to April 30, 2023</a:t>
            </a:r>
            <a:endParaRPr lang="en-CA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2"/>
            <a:ext cx="0" cy="5563890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7B7E35-0811-9D41-BF0C-621DBAA64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81389"/>
              </p:ext>
            </p:extLst>
          </p:nvPr>
        </p:nvGraphicFramePr>
        <p:xfrm>
          <a:off x="2298063" y="5923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6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5" y="3429000"/>
            <a:ext cx="10628452" cy="64724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Residency Requirements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09" y="4076246"/>
            <a:ext cx="10575428" cy="2519680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>
                <a:latin typeface="+mj-lt"/>
              </a:rPr>
              <a:t>Huron students must take at least 3.0 (or 60%) of their courses at Huron </a:t>
            </a:r>
          </a:p>
          <a:p>
            <a:pPr marL="0" indent="0">
              <a:buNone/>
            </a:pPr>
            <a:endParaRPr lang="en-US" sz="800" b="1" dirty="0">
              <a:latin typeface="+mj-lt"/>
            </a:endParaRPr>
          </a:p>
          <a:p>
            <a:pPr marL="457200" indent="-457200"/>
            <a:r>
              <a:rPr lang="en-US" b="1" dirty="0">
                <a:latin typeface="+mj-lt"/>
              </a:rPr>
              <a:t>Up to 2.0 courses that </a:t>
            </a:r>
            <a:r>
              <a:rPr lang="en-US" b="1" i="1" dirty="0">
                <a:latin typeface="+mj-lt"/>
              </a:rPr>
              <a:t>are not offered at Huron </a:t>
            </a:r>
            <a:r>
              <a:rPr lang="en-US" b="1" dirty="0">
                <a:latin typeface="+mj-lt"/>
              </a:rPr>
              <a:t>may be taken at another campus</a:t>
            </a:r>
          </a:p>
          <a:p>
            <a:pPr marL="0" indent="0">
              <a:buNone/>
            </a:pPr>
            <a:endParaRPr lang="en-CA" sz="2000" b="1" dirty="0">
              <a:latin typeface="+mj-lt"/>
            </a:endParaRP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4" name="Picture 3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286D8F1E-23C1-AA4D-A3F7-1577E8C0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" t="35871" r="5658" b="22462"/>
          <a:stretch/>
        </p:blipFill>
        <p:spPr>
          <a:xfrm>
            <a:off x="532126" y="0"/>
            <a:ext cx="11123308" cy="3429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1"/>
            <a:ext cx="0" cy="6199321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2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hite&#10;&#10;Description automatically generated">
            <a:extLst>
              <a:ext uri="{FF2B5EF4-FFF2-40B4-BE49-F238E27FC236}">
                <a16:creationId xmlns:a16="http://schemas.microsoft.com/office/drawing/2014/main" id="{7ED90FAE-8F31-9346-AE8E-F984506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1287" t="5860" r="7376" b="25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9A9243-E842-D94F-A3F7-1ADC6D8D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4" y="372496"/>
            <a:ext cx="10312855" cy="64724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Course Suffixes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1EE0F-910A-1941-B96D-B5CE03D5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5" y="1268361"/>
            <a:ext cx="11659876" cy="5589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000" b="1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3850D-5033-0C4B-A3BC-4B00D015FD85}"/>
              </a:ext>
            </a:extLst>
          </p:cNvPr>
          <p:cNvCxnSpPr>
            <a:cxnSpLocks/>
          </p:cNvCxnSpPr>
          <p:nvPr/>
        </p:nvCxnSpPr>
        <p:spPr>
          <a:xfrm flipV="1">
            <a:off x="532126" y="0"/>
            <a:ext cx="0" cy="5534396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81518"/>
              </p:ext>
            </p:extLst>
          </p:nvPr>
        </p:nvGraphicFramePr>
        <p:xfrm>
          <a:off x="1607575" y="1093904"/>
          <a:ext cx="8804785" cy="536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28">
                  <a:extLst>
                    <a:ext uri="{9D8B030D-6E8A-4147-A177-3AD203B41FA5}">
                      <a16:colId xmlns:a16="http://schemas.microsoft.com/office/drawing/2014/main" val="659060147"/>
                    </a:ext>
                  </a:extLst>
                </a:gridCol>
                <a:gridCol w="3956772">
                  <a:extLst>
                    <a:ext uri="{9D8B030D-6E8A-4147-A177-3AD203B41FA5}">
                      <a16:colId xmlns:a16="http://schemas.microsoft.com/office/drawing/2014/main" val="3350103313"/>
                    </a:ext>
                  </a:extLst>
                </a:gridCol>
                <a:gridCol w="3741885">
                  <a:extLst>
                    <a:ext uri="{9D8B030D-6E8A-4147-A177-3AD203B41FA5}">
                      <a16:colId xmlns:a16="http://schemas.microsoft.com/office/drawing/2014/main" val="2460465359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1"/>
                          </a:solidFill>
                        </a:rPr>
                        <a:t>SUFFIX</a:t>
                      </a:r>
                      <a:endParaRPr lang="en-C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</a:rPr>
                        <a:t> IT MEANS</a:t>
                      </a:r>
                      <a:endParaRPr lang="en-C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C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122537"/>
                  </a:ext>
                </a:extLst>
              </a:tr>
              <a:tr h="861371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No Suffix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Full year non-essay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SOCIOLOGY 1020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84905"/>
                  </a:ext>
                </a:extLst>
              </a:tr>
              <a:tr h="853108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Full year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essay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POLITICAL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SCIENCE 1020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77751"/>
                  </a:ext>
                </a:extLst>
              </a:tr>
              <a:tr h="827158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term essay half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CGS 1023</a:t>
                      </a:r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53004"/>
                  </a:ext>
                </a:extLst>
              </a:tr>
              <a:tr h="7804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Second term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essay half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CGS 1023</a:t>
                      </a:r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56164"/>
                  </a:ext>
                </a:extLst>
              </a:tr>
              <a:tr h="7804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First term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non-essay half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PHILOSOPHY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1350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1309"/>
                  </a:ext>
                </a:extLst>
              </a:tr>
              <a:tr h="7804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Second term non-essay half course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ECONOMICS 1022</a:t>
                      </a:r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21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81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CA9E4F-F5AF-0C44-807E-CB0E6D76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26" y="1514169"/>
            <a:ext cx="6621464" cy="44146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your conflict-free timetable at</a:t>
            </a:r>
            <a:r>
              <a:rPr lang="en-US" dirty="0" smtClean="0"/>
              <a:t>:</a:t>
            </a:r>
            <a:endParaRPr lang="en-US" dirty="0">
              <a:solidFill>
                <a:srgbClr val="E31838"/>
              </a:solidFill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cs typeface="Arial" panose="020B0604020202020204" pitchFamily="34" charset="0"/>
                <a:hlinkClick r:id="rId2"/>
              </a:rPr>
              <a:t>draftmyschedule.uwo.ca/login.cfm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2.  Have your timetable checked by your                      Academic Advisor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Finalize your enrollment in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Student Center</a:t>
            </a:r>
            <a:r>
              <a:rPr lang="en-US" dirty="0" smtClean="0"/>
              <a:t> Planning&gt;Enroll in Classes </a:t>
            </a:r>
            <a:r>
              <a:rPr lang="en-US" b="1" u="sng" dirty="0" smtClean="0"/>
              <a:t>before July 10</a:t>
            </a:r>
            <a:endParaRPr lang="en-US" b="1" u="sng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99C662-6720-2144-A3BD-2334D631DB08}"/>
              </a:ext>
            </a:extLst>
          </p:cNvPr>
          <p:cNvCxnSpPr>
            <a:cxnSpLocks/>
          </p:cNvCxnSpPr>
          <p:nvPr/>
        </p:nvCxnSpPr>
        <p:spPr>
          <a:xfrm flipV="1">
            <a:off x="532126" y="1"/>
            <a:ext cx="0" cy="4920342"/>
          </a:xfrm>
          <a:prstGeom prst="line">
            <a:avLst/>
          </a:prstGeom>
          <a:ln w="19050">
            <a:solidFill>
              <a:srgbClr val="E3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1A01686-251C-5C42-A63D-E448FA197186}"/>
              </a:ext>
            </a:extLst>
          </p:cNvPr>
          <p:cNvSpPr txBox="1">
            <a:spLocks/>
          </p:cNvSpPr>
          <p:nvPr/>
        </p:nvSpPr>
        <p:spPr>
          <a:xfrm>
            <a:off x="532126" y="324465"/>
            <a:ext cx="6786545" cy="82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</a:rPr>
              <a:t>Course Planning &amp; </a:t>
            </a:r>
            <a:r>
              <a:rPr lang="en-US" sz="4000" b="1" dirty="0" smtClean="0">
                <a:solidFill>
                  <a:srgbClr val="C00000"/>
                </a:solidFill>
              </a:rPr>
              <a:t>Enrollment</a:t>
            </a:r>
            <a:endParaRPr lang="en-US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8357AC5-E8A6-6D48-973E-53C3D26EF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589" y="0"/>
            <a:ext cx="456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484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Summer Orientation and Academic Registration</vt:lpstr>
      <vt:lpstr>First Year Academic Experience</vt:lpstr>
      <vt:lpstr>Number of Credits for a Degree</vt:lpstr>
      <vt:lpstr>Registering for your Courses</vt:lpstr>
      <vt:lpstr>Residency Requirements</vt:lpstr>
      <vt:lpstr>Course Suffixes</vt:lpstr>
      <vt:lpstr>PowerPoint Presentation</vt:lpstr>
      <vt:lpstr>Attend a Virtual Academic Registration Session</vt:lpstr>
      <vt:lpstr>CONTACT 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Laura Lang</dc:creator>
  <cp:lastModifiedBy>Emily Mewett</cp:lastModifiedBy>
  <cp:revision>44</cp:revision>
  <dcterms:created xsi:type="dcterms:W3CDTF">2020-12-02T14:55:29Z</dcterms:created>
  <dcterms:modified xsi:type="dcterms:W3CDTF">2022-06-07T14:53:50Z</dcterms:modified>
</cp:coreProperties>
</file>